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0" r:id="rId3"/>
    <p:sldId id="302" r:id="rId4"/>
    <p:sldId id="334" r:id="rId5"/>
    <p:sldId id="361" r:id="rId6"/>
    <p:sldId id="341" r:id="rId7"/>
    <p:sldId id="362" r:id="rId8"/>
    <p:sldId id="337" r:id="rId9"/>
    <p:sldId id="338" r:id="rId10"/>
    <p:sldId id="364" r:id="rId11"/>
    <p:sldId id="354" r:id="rId12"/>
    <p:sldId id="293" r:id="rId13"/>
    <p:sldId id="328" r:id="rId14"/>
    <p:sldId id="329" r:id="rId15"/>
    <p:sldId id="330" r:id="rId16"/>
    <p:sldId id="331" r:id="rId17"/>
    <p:sldId id="359" r:id="rId18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E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12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375" y="0"/>
            <a:ext cx="2945712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323"/>
            <a:ext cx="294571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375" y="9428323"/>
            <a:ext cx="294571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57A0F8-680F-4614-98C7-A9966C24F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12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75" y="0"/>
            <a:ext cx="2945712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14955"/>
            <a:ext cx="5435917" cy="446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23"/>
            <a:ext cx="294571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75" y="9428323"/>
            <a:ext cx="294571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6" tIns="46003" rIns="92006" bIns="460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A2F3517-F97E-410E-8FEA-11239375F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A69A6-575B-4B39-86DE-2361414EE6D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85FD7-3F8A-4131-B5A7-1EF644C375E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85FD7-3F8A-4131-B5A7-1EF644C375E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647F0A-B9E1-4595-B8DC-166B97978C6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D89B5-866E-4205-8939-B88FA156A79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9169E-9661-4961-A8E7-A5424E9D1FC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76B02-87A9-4CEF-9CA0-6C17F79B0A2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0E2A65-42DB-4EB4-A7FB-40374B31247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4F7D0-80B7-4071-AE63-B7451556C8D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F3825E-4D9F-47EC-B82A-035E652D1DB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89ED7-FAF4-4857-8F5A-F6C64324B0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F56F6-B15D-4A8D-BA7F-E817B18CFDB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F56F6-B15D-4A8D-BA7F-E817B18CFD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4922D-8FFC-4127-B933-32FFB741D47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4922D-8FFC-4127-B933-32FFB741D47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2D1D4-0B68-485F-9B95-5CBA6567A53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A5F30-2D85-4461-8811-74F1B7E1AD5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B505C-1A95-4E62-BE14-6D02BB82AB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B2A19-8C3E-4A29-B043-D5ABB59881F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0B85-364E-43A7-B9A9-2A4A4B94DB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BFFEB-3E5E-4368-A0FB-1390047CB6E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5E273-1E05-42F3-83B4-2823241D164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E171D-812D-416D-B178-23C15DD39D5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88D98-1598-4567-A070-F5E6F05C48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4E54-482D-4998-A4DC-341E0CB6799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39FB-0A85-4220-A8E8-13D1289D2D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1355A-3D92-468F-BE48-B5B48623544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7200-A188-4AC3-94E9-EC47098F30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2669D80-6369-4109-B682-D2A62D9CDC4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01_churchpl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899592" y="1124744"/>
            <a:ext cx="33845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800" u="sng" dirty="0" smtClean="0">
                <a:solidFill>
                  <a:srgbClr val="E23E21"/>
                </a:solidFill>
                <a:latin typeface="Swis721 Cn BT" pitchFamily="34" charset="0"/>
              </a:rPr>
              <a:t>How To Lead and Grow a Healthy Small Group</a:t>
            </a:r>
            <a:endParaRPr lang="en-AU" sz="4800" u="sng" dirty="0">
              <a:solidFill>
                <a:srgbClr val="E23E2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447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Handout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2000" b="1" dirty="0" smtClean="0">
                <a:solidFill>
                  <a:srgbClr val="E23E21"/>
                </a:solidFill>
                <a:latin typeface="Swis721 Cn BT" pitchFamily="34" charset="0"/>
              </a:rPr>
              <a:t>(p. 24-27)</a:t>
            </a:r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Participant’s Guide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 smtClean="0">
                <a:latin typeface="Swis721 Cn BT" pitchFamily="34" charset="0"/>
              </a:rPr>
              <a:t>“Five </a:t>
            </a:r>
            <a:r>
              <a:rPr lang="en-AU" sz="3200" b="1" dirty="0">
                <a:latin typeface="Swis721 Cn BT" pitchFamily="34" charset="0"/>
              </a:rPr>
              <a:t>Habits of Life-Changing </a:t>
            </a:r>
            <a:r>
              <a:rPr lang="en-AU" sz="3200" b="1" dirty="0" smtClean="0">
                <a:latin typeface="Swis721 Cn BT" pitchFamily="34" charset="0"/>
              </a:rPr>
              <a:t>Groups”</a:t>
            </a:r>
            <a:endParaRPr lang="en-AU" sz="3200" b="1" dirty="0">
              <a:latin typeface="Swis721 Cn BT" pitchFamily="34" charset="0"/>
            </a:endParaRP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595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Watch</a:t>
            </a:r>
          </a:p>
          <a:p>
            <a:pPr algn="ctr"/>
            <a:r>
              <a:rPr lang="en-AU" sz="2000" b="1" dirty="0">
                <a:solidFill>
                  <a:srgbClr val="E23E21"/>
                </a:solidFill>
                <a:latin typeface="Swis721 Cn BT" pitchFamily="34" charset="0"/>
              </a:rPr>
              <a:t>(23 minutes)</a:t>
            </a:r>
          </a:p>
          <a:p>
            <a:pPr algn="ctr"/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Disc 1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Session Two – Five Habits of Life-Changing Groups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i="1" dirty="0">
                <a:latin typeface="Swis721 Cn BT" pitchFamily="34" charset="0"/>
              </a:rPr>
              <a:t>“Segment One: The Five Essential Habits”</a:t>
            </a:r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395288" y="908050"/>
            <a:ext cx="82804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Input</a:t>
            </a:r>
          </a:p>
          <a:p>
            <a:pPr algn="ctr">
              <a:spcBef>
                <a:spcPct val="50000"/>
              </a:spcBef>
            </a:pPr>
            <a:r>
              <a:rPr lang="en-AU" sz="2000" b="1">
                <a:solidFill>
                  <a:srgbClr val="E23E21"/>
                </a:solidFill>
                <a:latin typeface="Swis721 Cn BT" pitchFamily="34" charset="0"/>
              </a:rPr>
              <a:t>(15 mins)</a:t>
            </a:r>
          </a:p>
          <a:p>
            <a:pPr algn="ctr">
              <a:spcBef>
                <a:spcPct val="40000"/>
              </a:spcBef>
            </a:pPr>
            <a:r>
              <a:rPr lang="en-AU" sz="3200" b="1" u="sng">
                <a:latin typeface="Swis721 Cn BT" pitchFamily="34" charset="0"/>
              </a:rPr>
              <a:t>Four Key Skills for Small Groups Leaders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Build a Leadership Team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Conduct Life-Changing Group Meetings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Shepherd the Members of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Expand the Ministry</a:t>
            </a:r>
          </a:p>
          <a:p>
            <a:pPr algn="r"/>
            <a:r>
              <a:rPr lang="en-AU" b="1"/>
              <a:t>“</a:t>
            </a:r>
            <a:r>
              <a:rPr lang="en-AU" b="1" i="1"/>
              <a:t>Leading Life Changing Small Groups</a:t>
            </a:r>
            <a:r>
              <a:rPr lang="en-AU" b="1"/>
              <a:t>”</a:t>
            </a:r>
          </a:p>
          <a:p>
            <a:pPr algn="r"/>
            <a:r>
              <a:rPr lang="en-AU" b="1"/>
              <a:t>Donahue (Zondervan, 1996)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Input</a:t>
            </a:r>
          </a:p>
          <a:p>
            <a:pPr>
              <a:spcBef>
                <a:spcPct val="40000"/>
              </a:spcBef>
            </a:pPr>
            <a:r>
              <a:rPr lang="en-AU" sz="3200" b="1" u="sng">
                <a:latin typeface="Swis721 Cn BT" pitchFamily="34" charset="0"/>
              </a:rPr>
              <a:t>Build a Leadership Team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Reflect on God’s calling on your life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Choose a person to mentor as you lead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Find a host and a venue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Equip yourself spiritually and with skills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Input</a:t>
            </a:r>
          </a:p>
          <a:p>
            <a:pPr>
              <a:spcBef>
                <a:spcPct val="40000"/>
              </a:spcBef>
            </a:pPr>
            <a:r>
              <a:rPr lang="en-AU" sz="3200" b="1" u="sng">
                <a:latin typeface="Swis721 Cn BT" pitchFamily="34" charset="0"/>
              </a:rPr>
              <a:t>Conduct Life-Changing Group Meetings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Identify who will be in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Select your material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Share the responsibility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Report your progress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Input</a:t>
            </a:r>
          </a:p>
          <a:p>
            <a:pPr>
              <a:spcBef>
                <a:spcPct val="40000"/>
              </a:spcBef>
            </a:pPr>
            <a:r>
              <a:rPr lang="en-AU" sz="3200" b="1" u="sng">
                <a:latin typeface="Swis721 Cn BT" pitchFamily="34" charset="0"/>
              </a:rPr>
              <a:t>Shepherd the Members of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Pray for your meeting and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Exercise oversight of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Model Christ-likeness to your group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Be vulnerable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Input</a:t>
            </a:r>
          </a:p>
          <a:p>
            <a:pPr>
              <a:spcBef>
                <a:spcPct val="40000"/>
              </a:spcBef>
            </a:pPr>
            <a:r>
              <a:rPr lang="en-AU" sz="3200" b="1" u="sng">
                <a:latin typeface="Swis721 Cn BT" pitchFamily="34" charset="0"/>
              </a:rPr>
              <a:t>Expand the ministry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Use the open chair to invite others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Encourage a healthy relationship with the church</a:t>
            </a:r>
          </a:p>
          <a:p>
            <a:pPr>
              <a:spcBef>
                <a:spcPct val="40000"/>
              </a:spcBef>
              <a:buFontTx/>
              <a:buChar char="•"/>
            </a:pPr>
            <a:r>
              <a:rPr lang="en-AU" sz="3200" b="1">
                <a:latin typeface="Swis721 Cn BT" pitchFamily="34" charset="0"/>
              </a:rPr>
              <a:t>Assign to your apprentice people to shepherd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525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Watch</a:t>
            </a:r>
          </a:p>
          <a:p>
            <a:pPr algn="ctr">
              <a:spcBef>
                <a:spcPct val="50000"/>
              </a:spcBef>
            </a:pPr>
            <a:r>
              <a:rPr lang="en-AU" sz="2000" b="1" dirty="0">
                <a:solidFill>
                  <a:srgbClr val="E23E21"/>
                </a:solidFill>
                <a:latin typeface="Swis721 Cn BT" pitchFamily="34" charset="0"/>
              </a:rPr>
              <a:t>(15 minutes)</a:t>
            </a:r>
          </a:p>
          <a:p>
            <a:pPr algn="ctr">
              <a:spcBef>
                <a:spcPct val="40000"/>
              </a:spcBef>
            </a:pPr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i="1" dirty="0">
                <a:latin typeface="Swis721 Cn BT" pitchFamily="34" charset="0"/>
              </a:rPr>
              <a:t>An Hour On Sunday</a:t>
            </a:r>
            <a:r>
              <a:rPr lang="en-AU" sz="3200" b="1" dirty="0">
                <a:latin typeface="Swis721 Cn BT" pitchFamily="34" charset="0"/>
              </a:rPr>
              <a:t>”</a:t>
            </a:r>
          </a:p>
          <a:p>
            <a:pPr algn="ctr">
              <a:spcBef>
                <a:spcPct val="40000"/>
              </a:spcBef>
            </a:pPr>
            <a:r>
              <a:rPr lang="en-AU" sz="3200" b="1" dirty="0">
                <a:latin typeface="Swis721 Cn BT" pitchFamily="34" charset="0"/>
              </a:rPr>
              <a:t>Highlights</a:t>
            </a:r>
          </a:p>
          <a:p>
            <a:pPr algn="ctr">
              <a:spcBef>
                <a:spcPct val="40000"/>
              </a:spcBef>
            </a:pPr>
            <a:r>
              <a:rPr lang="en-AU" sz="3200" b="1" dirty="0">
                <a:latin typeface="Swis721 Cn BT" pitchFamily="34" charset="0"/>
              </a:rPr>
              <a:t>(Willow Creek Australia)</a:t>
            </a:r>
          </a:p>
          <a:p>
            <a:pPr algn="ctr">
              <a:spcBef>
                <a:spcPct val="40000"/>
              </a:spcBef>
            </a:pPr>
            <a:r>
              <a:rPr lang="en-AU" sz="3200" b="1" dirty="0">
                <a:latin typeface="Swis721 Cn BT" pitchFamily="34" charset="0"/>
              </a:rPr>
              <a:t>Part 2: “The Wonder of a Quieted Soul”</a:t>
            </a:r>
          </a:p>
          <a:p>
            <a:pPr algn="ctr">
              <a:spcBef>
                <a:spcPct val="40000"/>
              </a:spcBef>
            </a:pPr>
            <a:r>
              <a:rPr lang="en-AU" sz="3200" b="1" dirty="0">
                <a:latin typeface="Swis721 Cn BT" pitchFamily="34" charset="0"/>
              </a:rPr>
              <a:t>Drama and Song</a:t>
            </a: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Session </a:t>
            </a:r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One: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50000"/>
              </a:spcBef>
            </a:pP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50000"/>
              </a:spcBef>
            </a:pPr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r>
              <a:rPr lang="en-AU" sz="3200" b="1" u="sng" dirty="0">
                <a:solidFill>
                  <a:srgbClr val="E23E21"/>
                </a:solidFill>
                <a:latin typeface="Swis721 Cn BT" pitchFamily="34" charset="0"/>
              </a:rPr>
              <a:t>Keys to Healthy Small Groups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True or False?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>
              <a:spcBef>
                <a:spcPct val="40000"/>
              </a:spcBef>
            </a:pPr>
            <a:endParaRPr lang="en-AU" sz="2800" b="1" dirty="0" smtClean="0">
              <a:latin typeface="Swis721 Cn BT" pitchFamily="34" charset="0"/>
            </a:endParaRPr>
          </a:p>
          <a:p>
            <a:pPr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r>
              <a:rPr lang="en-AU" sz="3000" b="1" dirty="0" smtClean="0">
                <a:latin typeface="Swis721 Cn BT" pitchFamily="34" charset="0"/>
              </a:rPr>
              <a:t>“If a small group is full of Christians, it will automatically be healthy and grow."</a:t>
            </a:r>
            <a:endParaRPr lang="en-AU" sz="3000" b="1" dirty="0">
              <a:latin typeface="Swis721 Cn BT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447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Handout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2000" b="1" dirty="0" smtClean="0">
                <a:solidFill>
                  <a:srgbClr val="E23E21"/>
                </a:solidFill>
                <a:latin typeface="Swis721 Cn BT" pitchFamily="34" charset="0"/>
              </a:rPr>
              <a:t>(p. 40-43)</a:t>
            </a:r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Participant’s Guide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 smtClean="0">
                <a:latin typeface="Swis721 Cn BT" pitchFamily="34" charset="0"/>
              </a:rPr>
              <a:t>“Determining </a:t>
            </a:r>
            <a:r>
              <a:rPr lang="en-AU" sz="3200" b="1" dirty="0">
                <a:latin typeface="Swis721 Cn BT" pitchFamily="34" charset="0"/>
              </a:rPr>
              <a:t>Your Group’s </a:t>
            </a:r>
            <a:r>
              <a:rPr lang="en-AU" sz="3200" b="1" dirty="0" smtClean="0">
                <a:latin typeface="Swis721 Cn BT" pitchFamily="34" charset="0"/>
              </a:rPr>
              <a:t>Purpose”</a:t>
            </a:r>
            <a:endParaRPr lang="en-AU" sz="3200" b="1" dirty="0">
              <a:latin typeface="Swis721 Cn BT" pitchFamily="34" charset="0"/>
            </a:endParaRP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595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Watch</a:t>
            </a:r>
          </a:p>
          <a:p>
            <a:pPr algn="ctr"/>
            <a:r>
              <a:rPr lang="en-AU" sz="2000" b="1" dirty="0">
                <a:solidFill>
                  <a:srgbClr val="E23E21"/>
                </a:solidFill>
                <a:latin typeface="Swis721 Cn BT" pitchFamily="34" charset="0"/>
              </a:rPr>
              <a:t>(15 minutes)</a:t>
            </a:r>
          </a:p>
          <a:p>
            <a:pPr algn="ctr"/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Disc 1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Session Four – Determining Your Group’s Purposes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i="1" dirty="0">
                <a:latin typeface="Swis721 Cn BT" pitchFamily="34" charset="0"/>
              </a:rPr>
              <a:t>“Segment One: Determining Your Purpose”</a:t>
            </a:r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82804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Handout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b="1" dirty="0" smtClean="0">
                <a:solidFill>
                  <a:srgbClr val="E23E21"/>
                </a:solidFill>
                <a:latin typeface="Swis721 Cn BT" pitchFamily="34" charset="0"/>
              </a:rPr>
              <a:t>(p. 55-58)</a:t>
            </a:r>
            <a:endParaRPr lang="en-AU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endParaRPr lang="en-AU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Participant’s Guide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i="1" dirty="0">
                <a:latin typeface="Swis721 Cn BT" pitchFamily="34" charset="0"/>
              </a:rPr>
              <a:t>“Tip Two: Being Attentive”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82804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Watch</a:t>
            </a:r>
          </a:p>
          <a:p>
            <a:pPr algn="ctr"/>
            <a:r>
              <a:rPr lang="en-AU" b="1" dirty="0">
                <a:solidFill>
                  <a:srgbClr val="E23E21"/>
                </a:solidFill>
                <a:latin typeface="Swis721 Cn BT" pitchFamily="34" charset="0"/>
              </a:rPr>
              <a:t>(5 minutes)</a:t>
            </a:r>
          </a:p>
          <a:p>
            <a:pPr algn="ctr"/>
            <a:endParaRPr lang="en-AU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“</a:t>
            </a:r>
            <a:r>
              <a:rPr lang="en-AU" sz="3200" b="1" dirty="0" err="1">
                <a:latin typeface="Swis721 Cn BT" pitchFamily="34" charset="0"/>
              </a:rPr>
              <a:t>ReGroup</a:t>
            </a:r>
            <a:r>
              <a:rPr lang="en-AU" sz="3200" b="1" dirty="0" smtClean="0">
                <a:latin typeface="Swis721 Cn BT" pitchFamily="34" charset="0"/>
              </a:rPr>
              <a:t>” Disc 2</a:t>
            </a:r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dirty="0">
                <a:latin typeface="Swis721 Cn BT" pitchFamily="34" charset="0"/>
              </a:rPr>
              <a:t>(Cloud, Donahue &amp; Townsend/</a:t>
            </a:r>
            <a:r>
              <a:rPr lang="en-AU" sz="3200" b="1" dirty="0" err="1">
                <a:latin typeface="Swis721 Cn BT" pitchFamily="34" charset="0"/>
              </a:rPr>
              <a:t>Zondervan</a:t>
            </a:r>
            <a:r>
              <a:rPr lang="en-AU" sz="3200" b="1" dirty="0">
                <a:latin typeface="Swis721 Cn BT" pitchFamily="34" charset="0"/>
              </a:rPr>
              <a:t>)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/>
            <a:r>
              <a:rPr lang="en-AU" sz="3200" b="1" i="1" dirty="0">
                <a:latin typeface="Swis721 Cn BT" pitchFamily="34" charset="0"/>
              </a:rPr>
              <a:t>“Tip Two: Being Attentive”</a:t>
            </a:r>
          </a:p>
          <a:p>
            <a:pPr algn="ctr"/>
            <a:endParaRPr lang="en-AU" sz="3200" b="1" dirty="0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 dirty="0">
              <a:latin typeface="Swis721 Cn BT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>
                <a:solidFill>
                  <a:srgbClr val="E23E21"/>
                </a:solidFill>
                <a:latin typeface="Swis721 Cn BT" pitchFamily="34" charset="0"/>
              </a:rPr>
              <a:t>Next Session:</a:t>
            </a:r>
          </a:p>
          <a:p>
            <a:pPr>
              <a:spcBef>
                <a:spcPct val="40000"/>
              </a:spcBef>
            </a:pPr>
            <a:endParaRPr lang="en-AU" sz="3200" b="1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endParaRPr lang="en-AU" sz="3200" b="1"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r>
              <a:rPr lang="en-AU" sz="3200" b="1">
                <a:latin typeface="Swis721 Cn BT" pitchFamily="34" charset="0"/>
              </a:rPr>
              <a:t>The Group Leader and Shepherding</a:t>
            </a:r>
          </a:p>
          <a:p>
            <a:pPr algn="ctr">
              <a:spcBef>
                <a:spcPct val="40000"/>
              </a:spcBef>
            </a:pPr>
            <a:endParaRPr lang="en-AU" sz="3200" b="1">
              <a:latin typeface="Swis721 Cn BT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en-US" sz="2400" b="1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P_PowerPoint_Note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95288" y="1212850"/>
            <a:ext cx="82804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b="1" dirty="0">
                <a:solidFill>
                  <a:srgbClr val="E23E21"/>
                </a:solidFill>
                <a:latin typeface="Swis721 Cn BT" pitchFamily="34" charset="0"/>
              </a:rPr>
              <a:t>Session </a:t>
            </a:r>
            <a:r>
              <a:rPr lang="en-AU" sz="4000" b="1" dirty="0" smtClean="0">
                <a:solidFill>
                  <a:srgbClr val="E23E21"/>
                </a:solidFill>
                <a:latin typeface="Swis721 Cn BT" pitchFamily="34" charset="0"/>
              </a:rPr>
              <a:t>Two:</a:t>
            </a: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50000"/>
              </a:spcBef>
            </a:pPr>
            <a:endParaRPr lang="en-AU" sz="4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50000"/>
              </a:spcBef>
            </a:pPr>
            <a:endParaRPr lang="en-AU" sz="2000" b="1" dirty="0">
              <a:solidFill>
                <a:srgbClr val="E23E21"/>
              </a:solidFill>
              <a:latin typeface="Swis721 Cn BT" pitchFamily="34" charset="0"/>
            </a:endParaRPr>
          </a:p>
          <a:p>
            <a:pPr algn="ctr">
              <a:spcBef>
                <a:spcPct val="40000"/>
              </a:spcBef>
            </a:pPr>
            <a:r>
              <a:rPr lang="en-AU" sz="3200" b="1" u="sng" dirty="0">
                <a:solidFill>
                  <a:srgbClr val="E23E21"/>
                </a:solidFill>
                <a:latin typeface="Swis721 Cn BT" pitchFamily="34" charset="0"/>
              </a:rPr>
              <a:t>The Group Leader and Shepherding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887913" y="57150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000" b="1" dirty="0" smtClean="0">
                <a:solidFill>
                  <a:schemeClr val="bg1"/>
                </a:solidFill>
                <a:latin typeface="Swis721 Cn BT" pitchFamily="34" charset="0"/>
              </a:rPr>
              <a:t>SMALL GROUP DYNAMICS</a:t>
            </a:r>
            <a:endParaRPr lang="en-AU" sz="20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460</Words>
  <Application>Microsoft Office PowerPoint</Application>
  <PresentationFormat>On-screen Show (4:3)</PresentationFormat>
  <Paragraphs>134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Big Red Dog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Cliff Milne</dc:creator>
  <cp:lastModifiedBy>David Bland</cp:lastModifiedBy>
  <cp:revision>203</cp:revision>
  <dcterms:created xsi:type="dcterms:W3CDTF">2006-10-24T07:56:31Z</dcterms:created>
  <dcterms:modified xsi:type="dcterms:W3CDTF">2017-06-21T07:16:04Z</dcterms:modified>
</cp:coreProperties>
</file>